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5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56320-D033-4D75-80F7-E3BCD79B0EE4}" type="datetimeFigureOut">
              <a:rPr lang="it-IT" smtClean="0"/>
              <a:t>30/06/2023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0BE3-419B-49A5-BD98-82B0D970FC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424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56320-D033-4D75-80F7-E3BCD79B0EE4}" type="datetimeFigureOut">
              <a:rPr lang="it-IT" smtClean="0"/>
              <a:t>30/06/2023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0BE3-419B-49A5-BD98-82B0D970FC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8990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56320-D033-4D75-80F7-E3BCD79B0EE4}" type="datetimeFigureOut">
              <a:rPr lang="it-IT" smtClean="0"/>
              <a:t>30/06/2023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0BE3-419B-49A5-BD98-82B0D970FC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6991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56320-D033-4D75-80F7-E3BCD79B0EE4}" type="datetimeFigureOut">
              <a:rPr lang="it-IT" smtClean="0"/>
              <a:t>30/06/2023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0BE3-419B-49A5-BD98-82B0D970FC50}" type="slidenum">
              <a:rPr lang="it-IT" smtClean="0"/>
              <a:t>‹N›</a:t>
            </a:fld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4483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56320-D033-4D75-80F7-E3BCD79B0EE4}" type="datetimeFigureOut">
              <a:rPr lang="it-IT" smtClean="0"/>
              <a:t>30/06/2023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0BE3-419B-49A5-BD98-82B0D970FC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2865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56320-D033-4D75-80F7-E3BCD79B0EE4}" type="datetimeFigureOut">
              <a:rPr lang="it-IT" smtClean="0"/>
              <a:t>30/06/2023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0BE3-419B-49A5-BD98-82B0D970FC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5149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56320-D033-4D75-80F7-E3BCD79B0EE4}" type="datetimeFigureOut">
              <a:rPr lang="it-IT" smtClean="0"/>
              <a:t>30/06/2023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0BE3-419B-49A5-BD98-82B0D970FC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6393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56320-D033-4D75-80F7-E3BCD79B0EE4}" type="datetimeFigureOut">
              <a:rPr lang="it-IT" smtClean="0"/>
              <a:t>30/06/2023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0BE3-419B-49A5-BD98-82B0D970FC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67562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56320-D033-4D75-80F7-E3BCD79B0EE4}" type="datetimeFigureOut">
              <a:rPr lang="it-IT" smtClean="0"/>
              <a:t>30/06/2023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0BE3-419B-49A5-BD98-82B0D970FC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5004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56320-D033-4D75-80F7-E3BCD79B0EE4}" type="datetimeFigureOut">
              <a:rPr lang="it-IT" smtClean="0"/>
              <a:t>30/06/2023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0BE3-419B-49A5-BD98-82B0D970FC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802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56320-D033-4D75-80F7-E3BCD79B0EE4}" type="datetimeFigureOut">
              <a:rPr lang="it-IT" smtClean="0"/>
              <a:t>30/06/2023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0BE3-419B-49A5-BD98-82B0D970FC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0177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56320-D033-4D75-80F7-E3BCD79B0EE4}" type="datetimeFigureOut">
              <a:rPr lang="it-IT" smtClean="0"/>
              <a:t>30/06/2023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0BE3-419B-49A5-BD98-82B0D970FC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3832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56320-D033-4D75-80F7-E3BCD79B0EE4}" type="datetimeFigureOut">
              <a:rPr lang="it-IT" smtClean="0"/>
              <a:t>30/06/2023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0BE3-419B-49A5-BD98-82B0D970FC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313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56320-D033-4D75-80F7-E3BCD79B0EE4}" type="datetimeFigureOut">
              <a:rPr lang="it-IT" smtClean="0"/>
              <a:t>30/06/2023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0BE3-419B-49A5-BD98-82B0D970FC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622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56320-D033-4D75-80F7-E3BCD79B0EE4}" type="datetimeFigureOut">
              <a:rPr lang="it-IT" smtClean="0"/>
              <a:t>30/06/2023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0BE3-419B-49A5-BD98-82B0D970FC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157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56320-D033-4D75-80F7-E3BCD79B0EE4}" type="datetimeFigureOut">
              <a:rPr lang="it-IT" smtClean="0"/>
              <a:t>30/06/2023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0BE3-419B-49A5-BD98-82B0D970FC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5617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56320-D033-4D75-80F7-E3BCD79B0EE4}" type="datetimeFigureOut">
              <a:rPr lang="it-IT" smtClean="0"/>
              <a:t>30/06/2023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0BE3-419B-49A5-BD98-82B0D970FC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097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D456320-D033-4D75-80F7-E3BCD79B0EE4}" type="datetimeFigureOut">
              <a:rPr lang="it-IT" smtClean="0"/>
              <a:t>30/06/2023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9B80BE3-419B-49A5-BD98-82B0D970FC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01558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7327943C-45A5-D7F7-AAC6-1F899B4CED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482438" y="330972"/>
            <a:ext cx="9216543" cy="607519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8B213CA-983B-580E-9D4C-3ECBCB1729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Robotic</a:t>
            </a:r>
            <a:r>
              <a:rPr lang="it-IT" dirty="0"/>
              <a:t> Cutting System on </a:t>
            </a:r>
            <a:r>
              <a:rPr lang="it-IT" dirty="0" err="1"/>
              <a:t>CoppeliaSim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DD2F360-3800-4DAC-D08C-52E251ADF7CB}"/>
              </a:ext>
            </a:extLst>
          </p:cNvPr>
          <p:cNvSpPr txBox="1"/>
          <p:nvPr/>
        </p:nvSpPr>
        <p:spPr>
          <a:xfrm>
            <a:off x="1482438" y="4928838"/>
            <a:ext cx="20458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Written</a:t>
            </a:r>
            <a:r>
              <a:rPr lang="it-IT" dirty="0"/>
              <a:t> by:</a:t>
            </a:r>
            <a:br>
              <a:rPr lang="it-IT" dirty="0"/>
            </a:br>
            <a:r>
              <a:rPr lang="it-IT" dirty="0"/>
              <a:t>Roberto Cardillo</a:t>
            </a:r>
            <a:br>
              <a:rPr lang="it-IT" dirty="0"/>
            </a:br>
            <a:r>
              <a:rPr lang="it-IT" dirty="0"/>
              <a:t>Alessandro Ficarra</a:t>
            </a:r>
            <a:br>
              <a:rPr lang="it-IT" dirty="0"/>
            </a:br>
            <a:r>
              <a:rPr lang="it-IT" dirty="0"/>
              <a:t>Gabriele Ielo</a:t>
            </a:r>
            <a:br>
              <a:rPr lang="it-IT" dirty="0"/>
            </a:br>
            <a:r>
              <a:rPr lang="it-IT" dirty="0"/>
              <a:t>Gabriele Ruggeri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3E97490-9AA5-02E7-7CF7-C970B6B8C410}"/>
              </a:ext>
            </a:extLst>
          </p:cNvPr>
          <p:cNvSpPr txBox="1"/>
          <p:nvPr/>
        </p:nvSpPr>
        <p:spPr>
          <a:xfrm>
            <a:off x="8607138" y="5049700"/>
            <a:ext cx="1667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Teacher</a:t>
            </a:r>
            <a:r>
              <a:rPr lang="it-IT" dirty="0"/>
              <a:t>:</a:t>
            </a:r>
            <a:br>
              <a:rPr lang="it-IT" dirty="0"/>
            </a:br>
            <a:r>
              <a:rPr lang="it-IT" dirty="0"/>
              <a:t>Prof. L. Patanè</a:t>
            </a:r>
          </a:p>
        </p:txBody>
      </p:sp>
    </p:spTree>
    <p:extLst>
      <p:ext uri="{BB962C8B-B14F-4D97-AF65-F5344CB8AC3E}">
        <p14:creationId xmlns:p14="http://schemas.microsoft.com/office/powerpoint/2010/main" val="35919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DA69DA-C5AA-8987-4D42-058D680B0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Scene </a:t>
            </a:r>
            <a:r>
              <a:rPr lang="it-IT" dirty="0" err="1"/>
              <a:t>Description</a:t>
            </a:r>
            <a:endParaRPr lang="it-IT" dirty="0"/>
          </a:p>
        </p:txBody>
      </p:sp>
      <p:pic>
        <p:nvPicPr>
          <p:cNvPr id="1026" name="Picture 2" descr="IRB 140 | ABB">
            <a:extLst>
              <a:ext uri="{FF2B5EF4-FFF2-40B4-BE49-F238E27FC236}">
                <a16:creationId xmlns:a16="http://schemas.microsoft.com/office/drawing/2014/main" id="{E20166A7-46CD-4D38-B3C1-0049A44B88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673" y="1935529"/>
            <a:ext cx="2908577" cy="290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A187E4-CE39-14D3-9DA9-3F02E0B7EABF}"/>
              </a:ext>
            </a:extLst>
          </p:cNvPr>
          <p:cNvSpPr txBox="1"/>
          <p:nvPr/>
        </p:nvSpPr>
        <p:spPr>
          <a:xfrm>
            <a:off x="496583" y="1912489"/>
            <a:ext cx="48299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2 Robot IRB140: IRB140[0] and IRB140[1]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Conveyor</a:t>
            </a:r>
            <a:r>
              <a:rPr lang="it-IT" dirty="0"/>
              <a:t> </a:t>
            </a:r>
            <a:r>
              <a:rPr lang="it-IT" dirty="0" err="1"/>
              <a:t>Belt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2 </a:t>
            </a:r>
            <a:r>
              <a:rPr lang="it-IT" dirty="0" err="1"/>
              <a:t>Proximity</a:t>
            </a:r>
            <a:r>
              <a:rPr lang="it-IT" dirty="0"/>
              <a:t>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Customizable</a:t>
            </a:r>
            <a:r>
              <a:rPr lang="it-IT" dirty="0"/>
              <a:t> </a:t>
            </a:r>
            <a:r>
              <a:rPr lang="it-IT" dirty="0" err="1"/>
              <a:t>Table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Cuboids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CF6DD2-E9B0-882C-1026-107EEF82A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436" y="4553227"/>
            <a:ext cx="2067233" cy="120032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C2BCDC8-7CD9-669C-4FC4-3D833B632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250" y="1935529"/>
            <a:ext cx="3233620" cy="290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8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0C8B24-47C5-AB42-1CEF-574FC442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Proximity</a:t>
            </a:r>
            <a:r>
              <a:rPr lang="it-IT" dirty="0"/>
              <a:t> Sensor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F1BBCA4-1307-D1DE-9054-D04D2AF24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4306" y="1439680"/>
            <a:ext cx="2359146" cy="1973179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046EE8-7081-A175-CD48-69A1E555A1BA}"/>
              </a:ext>
            </a:extLst>
          </p:cNvPr>
          <p:cNvSpPr txBox="1"/>
          <p:nvPr/>
        </p:nvSpPr>
        <p:spPr>
          <a:xfrm>
            <a:off x="408510" y="1580050"/>
            <a:ext cx="79227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chose</a:t>
            </a:r>
            <a:r>
              <a:rPr lang="it-IT" dirty="0"/>
              <a:t> </a:t>
            </a:r>
            <a:r>
              <a:rPr lang="it-IT" dirty="0" err="1"/>
              <a:t>Inductive</a:t>
            </a:r>
            <a:r>
              <a:rPr lang="it-IT" dirty="0"/>
              <a:t> </a:t>
            </a:r>
            <a:r>
              <a:rPr lang="it-IT" dirty="0" err="1"/>
              <a:t>proximity</a:t>
            </a:r>
            <a:r>
              <a:rPr lang="it-IT" dirty="0"/>
              <a:t> </a:t>
            </a:r>
            <a:r>
              <a:rPr lang="it-IT" dirty="0" err="1"/>
              <a:t>sensor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target </a:t>
            </a:r>
            <a:r>
              <a:rPr lang="it-IT" dirty="0" err="1"/>
              <a:t>materials</a:t>
            </a:r>
            <a:r>
              <a:rPr lang="it-IT" dirty="0"/>
              <a:t> are</a:t>
            </a:r>
            <a:br>
              <a:rPr lang="it-IT" dirty="0"/>
            </a:br>
            <a:r>
              <a:rPr lang="it-IT" dirty="0" err="1"/>
              <a:t>cuboids</a:t>
            </a:r>
            <a:r>
              <a:rPr lang="it-IT" dirty="0"/>
              <a:t> of </a:t>
            </a:r>
            <a:r>
              <a:rPr lang="it-IT" dirty="0" err="1"/>
              <a:t>steel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The first </a:t>
            </a:r>
            <a:r>
              <a:rPr lang="it-IT" dirty="0" err="1"/>
              <a:t>is</a:t>
            </a:r>
            <a:r>
              <a:rPr lang="it-IT" dirty="0"/>
              <a:t> on the </a:t>
            </a:r>
            <a:r>
              <a:rPr lang="it-IT" dirty="0" err="1"/>
              <a:t>conveyor</a:t>
            </a:r>
            <a:r>
              <a:rPr lang="it-IT" dirty="0"/>
              <a:t> </a:t>
            </a:r>
            <a:r>
              <a:rPr lang="it-IT" dirty="0" err="1"/>
              <a:t>belt</a:t>
            </a:r>
            <a:r>
              <a:rPr lang="it-IT" dirty="0"/>
              <a:t> </a:t>
            </a:r>
            <a:r>
              <a:rPr lang="it-IT" dirty="0" err="1"/>
              <a:t>hierarchy</a:t>
            </a:r>
            <a:r>
              <a:rPr lang="it-IT" dirty="0"/>
              <a:t> and, </a:t>
            </a:r>
            <a:r>
              <a:rPr lang="it-IT" dirty="0" err="1"/>
              <a:t>when</a:t>
            </a:r>
            <a:r>
              <a:rPr lang="it-IT" dirty="0"/>
              <a:t> the target </a:t>
            </a:r>
            <a:r>
              <a:rPr lang="it-IT" dirty="0" err="1"/>
              <a:t>gets</a:t>
            </a:r>
            <a:r>
              <a:rPr lang="it-IT" dirty="0"/>
              <a:t> </a:t>
            </a:r>
            <a:r>
              <a:rPr lang="it-IT" dirty="0" err="1"/>
              <a:t>sensed</a:t>
            </a:r>
            <a:r>
              <a:rPr lang="it-IT" dirty="0"/>
              <a:t> by </a:t>
            </a:r>
            <a:r>
              <a:rPr lang="it-IT" dirty="0" err="1"/>
              <a:t>it</a:t>
            </a:r>
            <a:r>
              <a:rPr lang="it-IT" dirty="0"/>
              <a:t>, the first IRB140 starts </a:t>
            </a:r>
            <a:r>
              <a:rPr lang="it-IT" dirty="0" err="1"/>
              <a:t>its</a:t>
            </a:r>
            <a:r>
              <a:rPr lang="it-IT" dirty="0"/>
              <a:t> routine.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75AB03D-F224-7DCB-B62A-45F4E4626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331" y="3035274"/>
            <a:ext cx="2033152" cy="51314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B486BE2-C74C-30F3-E9FB-C8D265CAA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426" y="3738731"/>
            <a:ext cx="1948381" cy="2464438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B58A109-EE7F-9E1D-9398-3457EF6532A3}"/>
              </a:ext>
            </a:extLst>
          </p:cNvPr>
          <p:cNvSpPr txBox="1"/>
          <p:nvPr/>
        </p:nvSpPr>
        <p:spPr>
          <a:xfrm>
            <a:off x="408510" y="4617764"/>
            <a:ext cx="6190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second </a:t>
            </a:r>
            <a:r>
              <a:rPr lang="it-IT" dirty="0" err="1"/>
              <a:t>proximity</a:t>
            </a:r>
            <a:r>
              <a:rPr lang="it-IT" dirty="0"/>
              <a:t> </a:t>
            </a:r>
            <a:r>
              <a:rPr lang="it-IT" dirty="0" err="1"/>
              <a:t>sensor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 the first IRB140’s </a:t>
            </a:r>
            <a:r>
              <a:rPr lang="it-IT" dirty="0" err="1"/>
              <a:t>trajectory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, and,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senses</a:t>
            </a:r>
            <a:r>
              <a:rPr lang="it-IT" dirty="0"/>
              <a:t> the </a:t>
            </a:r>
            <a:r>
              <a:rPr lang="it-IT" dirty="0" err="1"/>
              <a:t>presence</a:t>
            </a:r>
            <a:r>
              <a:rPr lang="it-IT" dirty="0"/>
              <a:t> of the arm, 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activates</a:t>
            </a:r>
            <a:r>
              <a:rPr lang="it-IT" dirty="0"/>
              <a:t> the second IRB140’s routine.</a:t>
            </a:r>
          </a:p>
        </p:txBody>
      </p:sp>
    </p:spTree>
    <p:extLst>
      <p:ext uri="{BB962C8B-B14F-4D97-AF65-F5344CB8AC3E}">
        <p14:creationId xmlns:p14="http://schemas.microsoft.com/office/powerpoint/2010/main" val="232471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A77605-9C56-CFBB-39C0-8CC5672C1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Conveyor</a:t>
            </a:r>
            <a:r>
              <a:rPr lang="it-IT" dirty="0"/>
              <a:t> </a:t>
            </a:r>
            <a:r>
              <a:rPr lang="it-IT" dirty="0" err="1"/>
              <a:t>Belt</a:t>
            </a:r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A2295915-208F-D290-3CEF-0256C4C1D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7288" y="2663880"/>
            <a:ext cx="4486776" cy="1829372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8102985-1C1D-6F32-8BA0-05AE4BF70177}"/>
              </a:ext>
            </a:extLst>
          </p:cNvPr>
          <p:cNvSpPr txBox="1"/>
          <p:nvPr/>
        </p:nvSpPr>
        <p:spPr>
          <a:xfrm>
            <a:off x="1270140" y="1710472"/>
            <a:ext cx="9889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set the </a:t>
            </a:r>
            <a:r>
              <a:rPr lang="it-IT" dirty="0" err="1"/>
              <a:t>conveyor</a:t>
            </a:r>
            <a:r>
              <a:rPr lang="it-IT" dirty="0"/>
              <a:t> </a:t>
            </a:r>
            <a:r>
              <a:rPr lang="it-IT" dirty="0" err="1"/>
              <a:t>belt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velocity</a:t>
            </a:r>
            <a:r>
              <a:rPr lang="it-IT" dirty="0"/>
              <a:t> of 0.05 m/s,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proximity</a:t>
            </a:r>
            <a:r>
              <a:rPr lang="it-IT" dirty="0"/>
              <a:t> </a:t>
            </a:r>
            <a:r>
              <a:rPr lang="it-IT" dirty="0" err="1"/>
              <a:t>sensor</a:t>
            </a:r>
            <a:r>
              <a:rPr lang="it-IT" dirty="0"/>
              <a:t> </a:t>
            </a:r>
            <a:r>
              <a:rPr lang="it-IT" dirty="0" err="1"/>
              <a:t>detects</a:t>
            </a:r>
            <a:r>
              <a:rPr lang="it-IT" dirty="0"/>
              <a:t> the target,  the </a:t>
            </a:r>
            <a:r>
              <a:rPr lang="it-IT" dirty="0" err="1"/>
              <a:t>conveyor</a:t>
            </a:r>
            <a:r>
              <a:rPr lang="it-IT" dirty="0"/>
              <a:t> </a:t>
            </a:r>
            <a:r>
              <a:rPr lang="it-IT" dirty="0" err="1"/>
              <a:t>belt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stop.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5AD50A3-0AF6-ED66-C0F0-80D5F542DA2C}"/>
              </a:ext>
            </a:extLst>
          </p:cNvPr>
          <p:cNvSpPr txBox="1"/>
          <p:nvPr/>
        </p:nvSpPr>
        <p:spPr>
          <a:xfrm>
            <a:off x="1066856" y="4920916"/>
            <a:ext cx="9544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last </a:t>
            </a:r>
            <a:r>
              <a:rPr lang="it-IT" dirty="0" err="1"/>
              <a:t>row</a:t>
            </a:r>
            <a:r>
              <a:rPr lang="it-IT" dirty="0"/>
              <a:t> </a:t>
            </a:r>
            <a:r>
              <a:rPr lang="en-US" dirty="0"/>
              <a:t>commands the conveyor belt restarting the movement the moment the target leaves the sensor.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888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122BDE-B8BE-E716-C3A9-2E72AFCA2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IRB140[0]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08E8BFC-31C0-489F-05A4-651DE49F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468" y="1826122"/>
            <a:ext cx="2315970" cy="3321589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744" y="1826122"/>
            <a:ext cx="6150612" cy="3328210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1569577" y="1460100"/>
            <a:ext cx="4039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Hierarchy</a:t>
            </a:r>
            <a:r>
              <a:rPr lang="it-IT" dirty="0" smtClean="0"/>
              <a:t>                                       Script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850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C1AC02-158F-F303-A3D0-677C89EBE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IRB140[0] </a:t>
            </a:r>
            <a:r>
              <a:rPr lang="it-IT" dirty="0" err="1"/>
              <a:t>Movement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5592BC9-E53F-8B4E-0636-B8D9FE80F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094" y="1580050"/>
            <a:ext cx="5541684" cy="4658861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9CF2F10-BEDE-2444-9F3D-5237365FA494}"/>
              </a:ext>
            </a:extLst>
          </p:cNvPr>
          <p:cNvSpPr txBox="1"/>
          <p:nvPr/>
        </p:nvSpPr>
        <p:spPr>
          <a:xfrm>
            <a:off x="6090676" y="2466109"/>
            <a:ext cx="5839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code relative to the </a:t>
            </a:r>
            <a:r>
              <a:rPr lang="it-IT" dirty="0" err="1"/>
              <a:t>ManipulationSphere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makes </a:t>
            </a:r>
            <a:r>
              <a:rPr lang="it-IT" dirty="0" err="1"/>
              <a:t>it</a:t>
            </a:r>
            <a:r>
              <a:rPr lang="it-IT" dirty="0"/>
              <a:t> so </a:t>
            </a:r>
            <a:r>
              <a:rPr lang="it-IT" dirty="0" err="1"/>
              <a:t>that</a:t>
            </a:r>
            <a:r>
              <a:rPr lang="it-IT" dirty="0"/>
              <a:t> the end-</a:t>
            </a:r>
            <a:r>
              <a:rPr lang="it-IT" dirty="0" err="1"/>
              <a:t>effector</a:t>
            </a:r>
            <a:r>
              <a:rPr lang="it-IT" dirty="0"/>
              <a:t> of the cutting tool follows a </a:t>
            </a:r>
            <a:r>
              <a:rPr lang="it-IT" dirty="0" err="1"/>
              <a:t>circular</a:t>
            </a:r>
            <a:r>
              <a:rPr lang="it-IT" dirty="0"/>
              <a:t> </a:t>
            </a:r>
            <a:r>
              <a:rPr lang="it-IT" dirty="0" err="1"/>
              <a:t>path</a:t>
            </a:r>
            <a:r>
              <a:rPr lang="it-IT" dirty="0"/>
              <a:t>.</a:t>
            </a:r>
          </a:p>
          <a:p>
            <a:r>
              <a:rPr lang="it-IT" dirty="0"/>
              <a:t>After </a:t>
            </a:r>
            <a:r>
              <a:rPr lang="it-IT" dirty="0" err="1"/>
              <a:t>accomplishing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task, the arm </a:t>
            </a:r>
            <a:r>
              <a:rPr lang="it-IT" dirty="0" err="1"/>
              <a:t>frees</a:t>
            </a:r>
            <a:r>
              <a:rPr lang="it-IT" dirty="0"/>
              <a:t> the workspace and </a:t>
            </a:r>
            <a:r>
              <a:rPr lang="it-IT" dirty="0" err="1"/>
              <a:t>activates</a:t>
            </a:r>
            <a:r>
              <a:rPr lang="it-IT" dirty="0"/>
              <a:t> the second </a:t>
            </a:r>
            <a:r>
              <a:rPr lang="it-IT" dirty="0" err="1"/>
              <a:t>proximity</a:t>
            </a:r>
            <a:r>
              <a:rPr lang="it-IT" dirty="0"/>
              <a:t> </a:t>
            </a:r>
            <a:r>
              <a:rPr lang="it-IT" dirty="0" err="1"/>
              <a:t>sensor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turns on the second </a:t>
            </a:r>
            <a:r>
              <a:rPr lang="it-IT" dirty="0" err="1"/>
              <a:t>arm’s</a:t>
            </a:r>
            <a:r>
              <a:rPr lang="it-IT" dirty="0"/>
              <a:t> routine.</a:t>
            </a:r>
          </a:p>
        </p:txBody>
      </p:sp>
    </p:spTree>
    <p:extLst>
      <p:ext uri="{BB962C8B-B14F-4D97-AF65-F5344CB8AC3E}">
        <p14:creationId xmlns:p14="http://schemas.microsoft.com/office/powerpoint/2010/main" val="406248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4F624E-0DDB-2E66-1EA9-68553D843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IRB140[1]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CEE45E7-FC26-D949-FFF8-4726FA5BC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134"/>
          <a:stretch/>
        </p:blipFill>
        <p:spPr>
          <a:xfrm>
            <a:off x="8644299" y="2030380"/>
            <a:ext cx="3241365" cy="3146552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64130D6-86A4-184C-9EF8-727579715BB0}"/>
              </a:ext>
            </a:extLst>
          </p:cNvPr>
          <p:cNvSpPr txBox="1"/>
          <p:nvPr/>
        </p:nvSpPr>
        <p:spPr>
          <a:xfrm>
            <a:off x="8903369" y="1661048"/>
            <a:ext cx="115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Hierarchy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7D05998-1393-555A-580C-2DEBC4A08160}"/>
              </a:ext>
            </a:extLst>
          </p:cNvPr>
          <p:cNvSpPr txBox="1"/>
          <p:nvPr/>
        </p:nvSpPr>
        <p:spPr>
          <a:xfrm>
            <a:off x="248486" y="1576403"/>
            <a:ext cx="83958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robot’s</a:t>
            </a:r>
            <a:r>
              <a:rPr lang="it-IT" dirty="0"/>
              <a:t> script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 from a default scene of the software ‘ur5WithRg2Grasping’, and </a:t>
            </a:r>
            <a:r>
              <a:rPr lang="it-IT" dirty="0" err="1"/>
              <a:t>customised</a:t>
            </a:r>
            <a:r>
              <a:rPr lang="it-IT" dirty="0"/>
              <a:t> for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needs</a:t>
            </a:r>
            <a:r>
              <a:rPr lang="it-IT" dirty="0"/>
              <a:t>. The </a:t>
            </a:r>
            <a:r>
              <a:rPr lang="it-IT" dirty="0" err="1"/>
              <a:t>gripper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swapped</a:t>
            </a:r>
            <a:r>
              <a:rPr lang="it-IT" dirty="0"/>
              <a:t> out for a </a:t>
            </a:r>
            <a:r>
              <a:rPr lang="it-IT" dirty="0" err="1" smtClean="0"/>
              <a:t>vacuum</a:t>
            </a:r>
            <a:r>
              <a:rPr lang="it-IT" dirty="0" smtClean="0"/>
              <a:t> </a:t>
            </a:r>
            <a:r>
              <a:rPr lang="it-IT" dirty="0" err="1"/>
              <a:t>gripper</a:t>
            </a:r>
            <a:r>
              <a:rPr lang="it-IT" dirty="0"/>
              <a:t> and the joints’ revolute </a:t>
            </a:r>
            <a:r>
              <a:rPr lang="it-IT" dirty="0" err="1"/>
              <a:t>movements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changed</a:t>
            </a:r>
            <a:r>
              <a:rPr lang="it-IT" dirty="0"/>
              <a:t> to place the </a:t>
            </a:r>
            <a:r>
              <a:rPr lang="it-IT" dirty="0" err="1"/>
              <a:t>plates</a:t>
            </a:r>
            <a:r>
              <a:rPr lang="it-IT" dirty="0"/>
              <a:t> on the </a:t>
            </a:r>
            <a:r>
              <a:rPr lang="it-IT" dirty="0" err="1"/>
              <a:t>Customizable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A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cycle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 to the </a:t>
            </a:r>
            <a:r>
              <a:rPr lang="it-IT" dirty="0" err="1"/>
              <a:t>main</a:t>
            </a:r>
            <a:r>
              <a:rPr lang="it-IT" dirty="0"/>
              <a:t> for the </a:t>
            </a:r>
            <a:r>
              <a:rPr lang="it-IT" dirty="0" err="1"/>
              <a:t>pick</a:t>
            </a:r>
            <a:r>
              <a:rPr lang="it-IT" dirty="0"/>
              <a:t> and place script: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sensor</a:t>
            </a:r>
            <a:r>
              <a:rPr lang="it-IT" dirty="0"/>
              <a:t> </a:t>
            </a:r>
            <a:r>
              <a:rPr lang="it-IT" dirty="0" err="1"/>
              <a:t>detects</a:t>
            </a:r>
            <a:r>
              <a:rPr lang="it-IT" dirty="0"/>
              <a:t> the </a:t>
            </a:r>
            <a:r>
              <a:rPr lang="it-IT" dirty="0" err="1"/>
              <a:t>presence</a:t>
            </a:r>
            <a:r>
              <a:rPr lang="it-IT" dirty="0"/>
              <a:t> of the IRB140[0] the second </a:t>
            </a:r>
            <a:r>
              <a:rPr lang="it-IT" dirty="0" err="1"/>
              <a:t>robot’s</a:t>
            </a:r>
            <a:r>
              <a:rPr lang="it-IT" dirty="0"/>
              <a:t> routine </a:t>
            </a:r>
            <a:r>
              <a:rPr lang="it-IT" dirty="0" err="1"/>
              <a:t>then</a:t>
            </a:r>
            <a:r>
              <a:rPr lang="it-IT" dirty="0"/>
              <a:t> starts and, via </a:t>
            </a:r>
            <a:r>
              <a:rPr lang="it-IT" dirty="0" err="1"/>
              <a:t>forward</a:t>
            </a:r>
            <a:r>
              <a:rPr lang="it-IT" dirty="0"/>
              <a:t> </a:t>
            </a:r>
            <a:r>
              <a:rPr lang="it-IT" dirty="0" err="1"/>
              <a:t>kinematics</a:t>
            </a:r>
            <a:r>
              <a:rPr lang="it-IT" dirty="0"/>
              <a:t> and inverse </a:t>
            </a:r>
            <a:r>
              <a:rPr lang="it-IT" dirty="0" err="1"/>
              <a:t>kinematics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moves</a:t>
            </a:r>
            <a:r>
              <a:rPr lang="it-IT" dirty="0"/>
              <a:t> the </a:t>
            </a:r>
            <a:r>
              <a:rPr lang="it-IT" dirty="0" err="1"/>
              <a:t>cuboid</a:t>
            </a:r>
            <a:r>
              <a:rPr lang="it-IT" dirty="0"/>
              <a:t> </a:t>
            </a:r>
            <a:r>
              <a:rPr lang="it-IT" dirty="0" err="1"/>
              <a:t>towards</a:t>
            </a:r>
            <a:r>
              <a:rPr lang="it-IT" dirty="0"/>
              <a:t> the </a:t>
            </a:r>
            <a:r>
              <a:rPr lang="it-IT" dirty="0" err="1"/>
              <a:t>table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Once the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cycle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over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goes</a:t>
            </a:r>
            <a:r>
              <a:rPr lang="it-IT" dirty="0"/>
              <a:t> back to the default position</a:t>
            </a:r>
            <a:r>
              <a:rPr lang="it-IT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861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5D60CD-9AAA-A618-DCF1-7BD7A969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Camera </a:t>
            </a:r>
            <a:r>
              <a:rPr lang="it-IT" dirty="0" err="1"/>
              <a:t>Direction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7C96541-C7C1-6BA9-577A-5E888C64F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530" y="1810493"/>
            <a:ext cx="10353675" cy="2635069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048A4D-72DF-9C87-7AB3-DF890BE17C81}"/>
              </a:ext>
            </a:extLst>
          </p:cNvPr>
          <p:cNvSpPr txBox="1"/>
          <p:nvPr/>
        </p:nvSpPr>
        <p:spPr>
          <a:xfrm>
            <a:off x="924443" y="4539676"/>
            <a:ext cx="10353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cameras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set up in a way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showcase in </a:t>
            </a:r>
            <a:r>
              <a:rPr lang="it-IT" dirty="0" err="1"/>
              <a:t>great</a:t>
            </a:r>
            <a:r>
              <a:rPr lang="it-IT" dirty="0"/>
              <a:t> </a:t>
            </a:r>
            <a:r>
              <a:rPr lang="it-IT" dirty="0" err="1"/>
              <a:t>detail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step of the </a:t>
            </a:r>
            <a:r>
              <a:rPr lang="it-IT" dirty="0" err="1"/>
              <a:t>process</a:t>
            </a:r>
            <a:r>
              <a:rPr lang="it-IT" dirty="0"/>
              <a:t>.</a:t>
            </a:r>
          </a:p>
          <a:p>
            <a:r>
              <a:rPr lang="it-IT" dirty="0"/>
              <a:t>The first frame, shot by camera 0, showcases the workspace in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totality</a:t>
            </a:r>
            <a:r>
              <a:rPr lang="it-IT" dirty="0"/>
              <a:t>. The second frame, shot by camera 1, showcases in </a:t>
            </a:r>
            <a:r>
              <a:rPr lang="it-IT" dirty="0" err="1"/>
              <a:t>detail</a:t>
            </a:r>
            <a:r>
              <a:rPr lang="it-IT" dirty="0"/>
              <a:t> the cutting step, </a:t>
            </a:r>
            <a:r>
              <a:rPr lang="it-IT" dirty="0" err="1"/>
              <a:t>while</a:t>
            </a:r>
            <a:r>
              <a:rPr lang="it-IT" dirty="0"/>
              <a:t> the </a:t>
            </a:r>
            <a:r>
              <a:rPr lang="it-IT" dirty="0" err="1"/>
              <a:t>third</a:t>
            </a:r>
            <a:r>
              <a:rPr lang="it-IT" dirty="0"/>
              <a:t> frame, shot by camera 2, showcases the </a:t>
            </a:r>
            <a:r>
              <a:rPr lang="it-IT" dirty="0" err="1"/>
              <a:t>pick</a:t>
            </a:r>
            <a:r>
              <a:rPr lang="it-IT" dirty="0"/>
              <a:t> and place routine.</a:t>
            </a:r>
          </a:p>
          <a:p>
            <a:endParaRPr lang="it-IT" dirty="0"/>
          </a:p>
          <a:p>
            <a:r>
              <a:rPr lang="it-IT" dirty="0"/>
              <a:t>A more </a:t>
            </a:r>
            <a:r>
              <a:rPr lang="it-IT" dirty="0" err="1"/>
              <a:t>detailed</a:t>
            </a:r>
            <a:r>
              <a:rPr lang="it-IT" dirty="0"/>
              <a:t> and </a:t>
            </a:r>
            <a:r>
              <a:rPr lang="it-IT" dirty="0" err="1"/>
              <a:t>refined</a:t>
            </a:r>
            <a:r>
              <a:rPr lang="it-IT" dirty="0"/>
              <a:t> light and </a:t>
            </a:r>
            <a:r>
              <a:rPr lang="it-IT" dirty="0" err="1"/>
              <a:t>surface</a:t>
            </a:r>
            <a:r>
              <a:rPr lang="it-IT" dirty="0"/>
              <a:t> rendering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make the scene more </a:t>
            </a:r>
            <a:r>
              <a:rPr lang="it-IT" dirty="0" err="1"/>
              <a:t>aesthetically</a:t>
            </a:r>
            <a:r>
              <a:rPr lang="it-IT" dirty="0"/>
              <a:t> </a:t>
            </a:r>
            <a:r>
              <a:rPr lang="it-IT" dirty="0" err="1"/>
              <a:t>pleasing</a:t>
            </a:r>
            <a:r>
              <a:rPr lang="it-IT"/>
              <a:t>.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2719B43-8393-0E9C-A695-8801C62BB67D}"/>
              </a:ext>
            </a:extLst>
          </p:cNvPr>
          <p:cNvSpPr txBox="1"/>
          <p:nvPr/>
        </p:nvSpPr>
        <p:spPr>
          <a:xfrm>
            <a:off x="924443" y="1441161"/>
            <a:ext cx="1035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Camera 0					     Camera 1						  Camera 2</a:t>
            </a:r>
          </a:p>
        </p:txBody>
      </p:sp>
    </p:spTree>
    <p:extLst>
      <p:ext uri="{BB962C8B-B14F-4D97-AF65-F5344CB8AC3E}">
        <p14:creationId xmlns:p14="http://schemas.microsoft.com/office/powerpoint/2010/main" val="31266361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esia">
  <a:themeElements>
    <a:clrScheme name="Arde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e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e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Ardesia</Template>
  <TotalTime>187</TotalTime>
  <Words>385</Words>
  <Application>Microsoft Office PowerPoint</Application>
  <PresentationFormat>Widescreen</PresentationFormat>
  <Paragraphs>38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Arial</vt:lpstr>
      <vt:lpstr>Calisto MT</vt:lpstr>
      <vt:lpstr>Trebuchet MS</vt:lpstr>
      <vt:lpstr>Wingdings 2</vt:lpstr>
      <vt:lpstr>Ardesia</vt:lpstr>
      <vt:lpstr>Robotic Cutting System on CoppeliaSim</vt:lpstr>
      <vt:lpstr>Scene Description</vt:lpstr>
      <vt:lpstr>Proximity Sensor</vt:lpstr>
      <vt:lpstr>Conveyor Belt</vt:lpstr>
      <vt:lpstr>IRB140[0]</vt:lpstr>
      <vt:lpstr>IRB140[0] Movement</vt:lpstr>
      <vt:lpstr>IRB140[1]</vt:lpstr>
      <vt:lpstr>Camera Direction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 Cutting System on CoppeliaSim</dc:title>
  <dc:creator>Lele Ruggeri</dc:creator>
  <cp:lastModifiedBy>Gabriele Ielo</cp:lastModifiedBy>
  <cp:revision>6</cp:revision>
  <dcterms:created xsi:type="dcterms:W3CDTF">2023-06-08T10:56:22Z</dcterms:created>
  <dcterms:modified xsi:type="dcterms:W3CDTF">2023-06-30T17:42:23Z</dcterms:modified>
</cp:coreProperties>
</file>